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9"/>
  </p:notesMasterIdLst>
  <p:sldIdLst>
    <p:sldId id="256" r:id="rId2"/>
    <p:sldId id="300" r:id="rId3"/>
    <p:sldId id="299" r:id="rId4"/>
    <p:sldId id="257" r:id="rId5"/>
    <p:sldId id="264" r:id="rId6"/>
    <p:sldId id="281" r:id="rId7"/>
    <p:sldId id="290" r:id="rId8"/>
    <p:sldId id="297" r:id="rId9"/>
    <p:sldId id="291" r:id="rId10"/>
    <p:sldId id="293" r:id="rId11"/>
    <p:sldId id="294" r:id="rId12"/>
    <p:sldId id="282" r:id="rId13"/>
    <p:sldId id="295" r:id="rId14"/>
    <p:sldId id="287" r:id="rId15"/>
    <p:sldId id="288" r:id="rId16"/>
    <p:sldId id="296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3F70"/>
    <a:srgbClr val="005493"/>
    <a:srgbClr val="E8FFEE"/>
    <a:srgbClr val="FFF7F8"/>
    <a:srgbClr val="C0C2FF"/>
    <a:srgbClr val="FFAB97"/>
    <a:srgbClr val="6989FF"/>
    <a:srgbClr val="693BE5"/>
    <a:srgbClr val="EA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8" autoAdjust="0"/>
    <p:restoredTop sz="80987" autoAdjust="0"/>
  </p:normalViewPr>
  <p:slideViewPr>
    <p:cSldViewPr snapToGrid="0" snapToObjects="1">
      <p:cViewPr varScale="1">
        <p:scale>
          <a:sx n="110" d="100"/>
          <a:sy n="110" d="100"/>
        </p:scale>
        <p:origin x="-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66E6-2790-9940-95D8-B2D87BF250B7}" type="datetimeFigureOut">
              <a:rPr lang="en-US" smtClean="0"/>
              <a:t>9/05/18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0B790-33C6-5644-ADE5-55285F15B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5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Install/packages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29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6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7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5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64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69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2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49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4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5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to first select the duck phobic people only, because they have a phobic score (the non-phobic people don’t)</a:t>
            </a:r>
          </a:p>
          <a:p>
            <a:endParaRPr lang="en-US" dirty="0" smtClean="0"/>
          </a:p>
          <a:p>
            <a:r>
              <a:rPr lang="en-US" dirty="0" smtClean="0"/>
              <a:t>correlation is just one line of code, but</a:t>
            </a:r>
            <a:r>
              <a:rPr lang="en-US" baseline="0" dirty="0" smtClean="0"/>
              <a:t> regression has two, because you first run the model and THEN you ask for a summary of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n>
                  <a:noFill/>
                </a:ln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7544" y="6105921"/>
            <a:ext cx="8208912" cy="779463"/>
            <a:chOff x="467544" y="6105921"/>
            <a:chExt cx="8208912" cy="779463"/>
          </a:xfrm>
        </p:grpSpPr>
        <p:pic>
          <p:nvPicPr>
            <p:cNvPr id="13" name="Picture 10" descr="MQ_MAS_HOR_CMYK_POS.pdf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931" y="6105921"/>
              <a:ext cx="2075077" cy="77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 descr="Crest monogram colour black cs2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6286093"/>
              <a:ext cx="1656160" cy="4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 descr="Block PMS_small use.eps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90" y="6343775"/>
              <a:ext cx="1728166" cy="39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ARC_inline.eps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6309320"/>
              <a:ext cx="1872208" cy="418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73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17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4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82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9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12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MQ671_7-CCD graphic pattern croppe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7938"/>
            <a:ext cx="2697162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316E8B2-B86B-7445-AEE5-26337F848BE6}" type="datetimeFigureOut">
              <a:rPr lang="en-US" smtClean="0"/>
              <a:t>9/05/18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53" y="591457"/>
            <a:ext cx="1614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000000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000000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000000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R – Data analysis </a:t>
            </a:r>
            <a:r>
              <a:rPr lang="en-GB" smtClean="0">
                <a:solidFill>
                  <a:schemeClr val="tx1"/>
                </a:solidFill>
              </a:rPr>
              <a:t>and graphing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GB" dirty="0" smtClean="0"/>
              <a:t>Clare Sutherland &amp; Yong </a:t>
            </a:r>
            <a:r>
              <a:rPr lang="en-GB" dirty="0" err="1" smtClean="0"/>
              <a:t>Zhi</a:t>
            </a:r>
            <a:r>
              <a:rPr lang="en-GB" dirty="0" smtClean="0"/>
              <a:t> Foo</a:t>
            </a:r>
          </a:p>
          <a:p>
            <a:endParaRPr lang="en-GB" sz="1600" dirty="0" smtClean="0"/>
          </a:p>
          <a:p>
            <a:r>
              <a:rPr lang="en-GB" sz="1700" dirty="0" smtClean="0"/>
              <a:t>ARC Centre of Excellence in Cognition and its Disorders</a:t>
            </a:r>
          </a:p>
          <a:p>
            <a:r>
              <a:rPr lang="en-GB" sz="1700" dirty="0" smtClean="0"/>
              <a:t>School of Psychology, University of Western Australia</a:t>
            </a:r>
          </a:p>
        </p:txBody>
      </p:sp>
    </p:spTree>
    <p:extLst>
      <p:ext uri="{BB962C8B-B14F-4D97-AF65-F5344CB8AC3E}">
        <p14:creationId xmlns:p14="http://schemas.microsoft.com/office/powerpoint/2010/main" val="39720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1270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T-test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066" y="2376714"/>
            <a:ext cx="7607811" cy="1018928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6" y="2482056"/>
            <a:ext cx="76078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t.test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~ Group, data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var.equal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 TRUE)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880" y="3758128"/>
            <a:ext cx="864050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~ denotes the relationship between variables in the form of a formula (e.g. criterion ~ predictor)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var.equal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refers to whether the variances for the groups are equal (You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need to run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Levene’s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test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separately)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var.equal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FALSE, the function will correct for unequal variance. NB: FALSE is also the default if you don’t specify anything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Specify a paired t-test by including: paired = TRUE (default is between-subjects)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493" y="1610698"/>
            <a:ext cx="8257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Do our Groups differ in their </a:t>
            </a:r>
            <a:r>
              <a:rPr lang="en-US" sz="2400" i="1" dirty="0" err="1" smtClean="0">
                <a:latin typeface="Arial" charset="0"/>
                <a:ea typeface="Arial" charset="0"/>
                <a:cs typeface="Arial" charset="0"/>
              </a:rPr>
              <a:t>categorisation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212710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477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Correlation &amp; regression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066" y="2021752"/>
            <a:ext cx="7607811" cy="615566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6" y="2081564"/>
            <a:ext cx="814204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[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== 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"),]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497" y="3578128"/>
            <a:ext cx="7607811" cy="943952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066" y="3494360"/>
            <a:ext cx="84151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cor.test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DuckPhobicPeople$Phobiascore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method = 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pearson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496" y="1385464"/>
            <a:ext cx="8440503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/>
                <a:cs typeface="Arial"/>
              </a:rPr>
              <a:t>Remember how to subset dataset by rows?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066" y="2898694"/>
            <a:ext cx="8440503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/>
                <a:cs typeface="Arial"/>
              </a:rPr>
              <a:t>Is </a:t>
            </a:r>
            <a:r>
              <a:rPr lang="en-US" sz="1600" dirty="0" smtClean="0">
                <a:latin typeface="Arial"/>
                <a:cs typeface="Arial"/>
              </a:rPr>
              <a:t>phobia score correlated with </a:t>
            </a:r>
            <a:r>
              <a:rPr lang="en-US" sz="1600" dirty="0" err="1" smtClean="0">
                <a:latin typeface="Arial"/>
                <a:cs typeface="Arial"/>
              </a:rPr>
              <a:t>categorisatio</a:t>
            </a:r>
            <a:r>
              <a:rPr lang="en-US" sz="1600" dirty="0" err="1" smtClean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perfomance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in duck phobic people?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928" y="5535456"/>
            <a:ext cx="7607811" cy="1111843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067" y="5352403"/>
            <a:ext cx="745311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regresults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lm(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~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data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summary(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regresults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666" y="4859892"/>
            <a:ext cx="8440503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/>
                <a:cs typeface="Arial"/>
              </a:rPr>
              <a:t>Does </a:t>
            </a:r>
            <a:r>
              <a:rPr lang="en-US" sz="1600" dirty="0">
                <a:latin typeface="Arial"/>
                <a:cs typeface="Arial"/>
              </a:rPr>
              <a:t>phobia score </a:t>
            </a:r>
            <a:r>
              <a:rPr lang="en-US" sz="1600" dirty="0" smtClean="0">
                <a:latin typeface="Arial"/>
                <a:cs typeface="Arial"/>
              </a:rPr>
              <a:t>predict </a:t>
            </a:r>
            <a:r>
              <a:rPr lang="en-US" sz="1600" dirty="0" err="1" smtClean="0">
                <a:latin typeface="Arial"/>
                <a:cs typeface="Arial"/>
              </a:rPr>
              <a:t>categorisation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perfomance</a:t>
            </a:r>
            <a:r>
              <a:rPr lang="en-US" sz="1600" dirty="0">
                <a:latin typeface="Arial"/>
                <a:cs typeface="Arial"/>
              </a:rPr>
              <a:t> in duck phobic people?</a:t>
            </a:r>
          </a:p>
        </p:txBody>
      </p:sp>
    </p:spTree>
    <p:extLst>
      <p:ext uri="{BB962C8B-B14F-4D97-AF65-F5344CB8AC3E}">
        <p14:creationId xmlns:p14="http://schemas.microsoft.com/office/powerpoint/2010/main" val="192952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858" y="392668"/>
            <a:ext cx="596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Graphing using ggplot2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31" y="2632499"/>
            <a:ext cx="1409700" cy="168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5" y="2632499"/>
            <a:ext cx="1600200" cy="168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1" y="2632499"/>
            <a:ext cx="1905000" cy="168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5157" y="3014107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905395" y="3011715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97611" y="3011715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78" y="2632499"/>
            <a:ext cx="2084800" cy="1790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756" y="4321599"/>
            <a:ext cx="122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Coordinate</a:t>
            </a:r>
          </a:p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03174" y="4321599"/>
            <a:ext cx="117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Geometric</a:t>
            </a:r>
          </a:p>
          <a:p>
            <a:pPr algn="ctr"/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4055" y="4321599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Title and labels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24302" y="4321599"/>
            <a:ext cx="72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Voila!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263" y="1513145"/>
            <a:ext cx="806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gplot2 – A graphing system based on describing the components of a graphic 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30861" y="5375266"/>
            <a:ext cx="1614432" cy="94123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source and which data in which axis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43250" y="5375266"/>
            <a:ext cx="2360220" cy="941238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 in the graph e.g. scatterplot, boxplot,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54661" y="5389193"/>
            <a:ext cx="1614432" cy="941238"/>
          </a:xfrm>
          <a:prstGeom prst="rect">
            <a:avLst/>
          </a:prstGeom>
          <a:noFill/>
          <a:ln w="2540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Labels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7126" y="5389193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4914516" y="5375266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133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7" grpId="0" animBg="1"/>
      <p:bldP spid="18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152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Graphs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066" y="2441332"/>
            <a:ext cx="7607811" cy="1040108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6" y="2501144"/>
            <a:ext cx="776626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 smtClean="0">
                <a:solidFill>
                  <a:srgbClr val="0432FF"/>
                </a:solidFill>
                <a:latin typeface="Monaco"/>
                <a:cs typeface="Monaco"/>
              </a:rPr>
              <a:t>ggplot</a:t>
            </a: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 smtClean="0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aes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Group,DuckCategPerform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))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geom_boxplot</a:t>
            </a: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3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xlab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("Duck Phobia Group")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ylab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Categorisation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Performance")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496" y="1805044"/>
            <a:ext cx="8440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/>
                <a:cs typeface="Arial"/>
              </a:rPr>
              <a:t>Boxplots for Group differences in </a:t>
            </a:r>
            <a:r>
              <a:rPr lang="en-US" sz="2000" dirty="0" err="1" smtClean="0">
                <a:latin typeface="Arial"/>
                <a:cs typeface="Arial"/>
              </a:rPr>
              <a:t>categorisation</a:t>
            </a:r>
            <a:r>
              <a:rPr lang="en-US" sz="2000" dirty="0" smtClean="0">
                <a:latin typeface="Arial"/>
                <a:cs typeface="Arial"/>
              </a:rPr>
              <a:t>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928" y="5276260"/>
            <a:ext cx="7607811" cy="1111843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066" y="5196880"/>
            <a:ext cx="7607811" cy="111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ggplot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aes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))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geom_point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()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xlab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Categorisation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score") +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ylab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("Phobia Score")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28" y="4097259"/>
            <a:ext cx="844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/>
                <a:cs typeface="Arial"/>
              </a:rPr>
              <a:t>Scatterplot for relationship between </a:t>
            </a:r>
            <a:r>
              <a:rPr lang="en-US" sz="2000" dirty="0" err="1" smtClean="0">
                <a:latin typeface="Arial"/>
                <a:cs typeface="Arial"/>
              </a:rPr>
              <a:t>categorisation</a:t>
            </a:r>
            <a:r>
              <a:rPr lang="en-US" sz="2000" dirty="0" smtClean="0">
                <a:latin typeface="Arial"/>
                <a:cs typeface="Arial"/>
              </a:rPr>
              <a:t> performance and phobia score in duck phobic people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57249" y="2583180"/>
            <a:ext cx="5242925" cy="33147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2790" y="2583180"/>
            <a:ext cx="1725930" cy="331470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5987" y="2983018"/>
            <a:ext cx="7482837" cy="3481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0090" y="977556"/>
            <a:ext cx="7607811" cy="668600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pic>
        <p:nvPicPr>
          <p:cNvPr id="2" name="Picture 1" descr="Screen Shot 2017-06-19 at 11.16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2"/>
          <a:stretch/>
        </p:blipFill>
        <p:spPr>
          <a:xfrm>
            <a:off x="249472" y="1857804"/>
            <a:ext cx="8663484" cy="4817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472" y="1857804"/>
            <a:ext cx="5148029" cy="224736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222" y="46819"/>
            <a:ext cx="3104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R Markdown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51596" y="1103431"/>
            <a:ext cx="33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&gt; </a:t>
            </a:r>
            <a:r>
              <a:rPr lang="en-US" dirty="0" err="1" smtClean="0">
                <a:solidFill>
                  <a:srgbClr val="0432FF"/>
                </a:solidFill>
              </a:rPr>
              <a:t>install.packages</a:t>
            </a:r>
            <a:r>
              <a:rPr lang="en-US" dirty="0" smtClean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432FF"/>
                </a:solidFill>
                <a:latin typeface="Monaco"/>
                <a:cs typeface="Monaco"/>
              </a:rPr>
              <a:t>"</a:t>
            </a:r>
            <a:r>
              <a:rPr lang="en-US" dirty="0" err="1" smtClean="0">
                <a:solidFill>
                  <a:srgbClr val="0432FF"/>
                </a:solidFill>
              </a:rPr>
              <a:t>rmarkdown</a:t>
            </a:r>
            <a:r>
              <a:rPr lang="en-US" dirty="0">
                <a:solidFill>
                  <a:srgbClr val="0432FF"/>
                </a:solidFill>
                <a:latin typeface="Monaco"/>
                <a:cs typeface="Monaco"/>
              </a:rPr>
              <a:t>"</a:t>
            </a:r>
            <a:r>
              <a:rPr lang="en-US" dirty="0" smtClean="0">
                <a:solidFill>
                  <a:srgbClr val="0432FF"/>
                </a:solidFill>
              </a:rPr>
              <a:t>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0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6-19 at 11.16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101" b="50448"/>
          <a:stretch/>
        </p:blipFill>
        <p:spPr>
          <a:xfrm>
            <a:off x="376472" y="972969"/>
            <a:ext cx="8254192" cy="41342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214" y="4036786"/>
            <a:ext cx="308429" cy="154215"/>
          </a:xfrm>
          <a:prstGeom prst="rect">
            <a:avLst/>
          </a:prstGeom>
          <a:noFill/>
          <a:ln w="38100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575" y="390978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Section ends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3728358"/>
            <a:ext cx="908957" cy="22031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7834" y="3622099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Section begins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4826003"/>
            <a:ext cx="1253673" cy="235857"/>
          </a:xfrm>
          <a:prstGeom prst="rect">
            <a:avLst/>
          </a:prstGeom>
          <a:noFill/>
          <a:ln w="3810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7340" y="47386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Click here to jump to the section that you want</a:t>
            </a:r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1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0000"/>
                </a:solidFill>
              </a:rPr>
              <a:t>Rounding up</a:t>
            </a:r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63" y="1691782"/>
            <a:ext cx="8229600" cy="394465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/>
              <a:t>Descriptives</a:t>
            </a:r>
          </a:p>
          <a:p>
            <a:pPr marL="0" indent="0">
              <a:buNone/>
            </a:pPr>
            <a:endParaRPr lang="en-GB" sz="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800" dirty="0" smtClean="0">
                <a:solidFill>
                  <a:srgbClr val="000000"/>
                </a:solidFill>
              </a:rPr>
              <a:t>Analyses</a:t>
            </a:r>
            <a:endParaRPr lang="en-GB" sz="22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GB" sz="2200" dirty="0" smtClean="0"/>
              <a:t>Between subjects t-test</a:t>
            </a:r>
            <a:endParaRPr lang="en-GB" sz="2200" dirty="0" smtClean="0"/>
          </a:p>
          <a:p>
            <a:pPr>
              <a:buFont typeface="Arial"/>
              <a:buChar char="•"/>
            </a:pPr>
            <a:r>
              <a:rPr lang="en-GB" sz="2200" dirty="0" smtClean="0"/>
              <a:t>Correlation &amp; regression</a:t>
            </a:r>
            <a:endParaRPr lang="en-GB" sz="2200" dirty="0" smtClean="0"/>
          </a:p>
          <a:p>
            <a:pPr>
              <a:buFont typeface="Arial"/>
              <a:buChar char="•"/>
            </a:pPr>
            <a:endParaRPr lang="en-GB" sz="500" dirty="0" smtClean="0"/>
          </a:p>
          <a:p>
            <a:pPr marL="0" indent="0">
              <a:buNone/>
            </a:pPr>
            <a:r>
              <a:rPr lang="en-GB" sz="2800" dirty="0"/>
              <a:t>Data </a:t>
            </a:r>
            <a:r>
              <a:rPr lang="en-GB" sz="2800" dirty="0" smtClean="0"/>
              <a:t>visualization</a:t>
            </a:r>
          </a:p>
          <a:p>
            <a:r>
              <a:rPr lang="en-GB" sz="2000" dirty="0" smtClean="0"/>
              <a:t>Boxplot</a:t>
            </a:r>
          </a:p>
          <a:p>
            <a:r>
              <a:rPr lang="en-GB" sz="2000" dirty="0" smtClean="0"/>
              <a:t>Scatterplot</a:t>
            </a:r>
          </a:p>
          <a:p>
            <a:endParaRPr lang="en-GB" sz="500" dirty="0"/>
          </a:p>
          <a:p>
            <a:pPr marL="0" indent="0">
              <a:buNone/>
            </a:pPr>
            <a:r>
              <a:rPr lang="en-GB" sz="2800" dirty="0" smtClean="0"/>
              <a:t>Advanced script organization</a:t>
            </a:r>
          </a:p>
          <a:p>
            <a:pPr lvl="0"/>
            <a:r>
              <a:rPr lang="en-GB" sz="2000" dirty="0" err="1" smtClean="0"/>
              <a:t>RMarkdown</a:t>
            </a:r>
            <a:endParaRPr lang="en-GB" sz="2000" dirty="0" smtClean="0"/>
          </a:p>
          <a:p>
            <a:pPr marL="0" indent="0">
              <a:buNone/>
            </a:pPr>
            <a:endParaRPr lang="en-GB" sz="2200" dirty="0" smtClean="0"/>
          </a:p>
        </p:txBody>
      </p:sp>
    </p:spTree>
    <p:extLst>
      <p:ext uri="{BB962C8B-B14F-4D97-AF65-F5344CB8AC3E}">
        <p14:creationId xmlns:p14="http://schemas.microsoft.com/office/powerpoint/2010/main" val="181172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Useful resources</a:t>
            </a:r>
            <a:endParaRPr lang="en-GB" sz="3600" dirty="0"/>
          </a:p>
        </p:txBody>
      </p:sp>
      <p:sp>
        <p:nvSpPr>
          <p:cNvPr id="5" name="Rectangle 4"/>
          <p:cNvSpPr/>
          <p:nvPr/>
        </p:nvSpPr>
        <p:spPr>
          <a:xfrm>
            <a:off x="401052" y="1644321"/>
            <a:ext cx="5057795" cy="4962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Packages used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p</a:t>
            </a:r>
            <a:r>
              <a:rPr lang="en-GB" dirty="0" err="1" smtClean="0">
                <a:latin typeface="Arial"/>
                <a:cs typeface="Arial"/>
              </a:rPr>
              <a:t>wr</a:t>
            </a:r>
            <a:r>
              <a:rPr lang="en-GB" dirty="0" smtClean="0">
                <a:latin typeface="Arial"/>
                <a:cs typeface="Arial"/>
              </a:rPr>
              <a:t> (</a:t>
            </a:r>
            <a:r>
              <a:rPr lang="en-GB" dirty="0">
                <a:latin typeface="Arial"/>
                <a:cs typeface="Arial"/>
              </a:rPr>
              <a:t>P</a:t>
            </a:r>
            <a:r>
              <a:rPr lang="en-GB" dirty="0" smtClean="0">
                <a:latin typeface="Arial"/>
                <a:cs typeface="Arial"/>
              </a:rPr>
              <a:t>ower analysis)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g</a:t>
            </a:r>
            <a:r>
              <a:rPr lang="en-GB" dirty="0" smtClean="0">
                <a:latin typeface="Arial"/>
                <a:cs typeface="Arial"/>
              </a:rPr>
              <a:t>gplot2 (Graphing)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p</a:t>
            </a:r>
            <a:r>
              <a:rPr lang="en-GB" dirty="0" smtClean="0">
                <a:latin typeface="Arial"/>
                <a:cs typeface="Arial"/>
              </a:rPr>
              <a:t>sych (Statistical analyses)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endParaRPr lang="en-GB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Other useful packages/functions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 smtClean="0">
                <a:latin typeface="Arial"/>
                <a:cs typeface="Arial"/>
              </a:rPr>
              <a:t>aov</a:t>
            </a:r>
            <a:r>
              <a:rPr lang="en-GB" dirty="0" smtClean="0">
                <a:latin typeface="Arial"/>
                <a:cs typeface="Arial"/>
              </a:rPr>
              <a:t> (Analysis of variance) 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 smtClean="0">
                <a:latin typeface="Arial"/>
                <a:cs typeface="Arial"/>
              </a:rPr>
              <a:t>nlme</a:t>
            </a:r>
            <a:r>
              <a:rPr lang="en-GB" dirty="0" smtClean="0">
                <a:latin typeface="Arial"/>
                <a:cs typeface="Arial"/>
              </a:rPr>
              <a:t>/lme4 (For advanced linear models)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 smtClean="0">
                <a:latin typeface="Arial"/>
                <a:cs typeface="Arial"/>
              </a:rPr>
              <a:t>MuMin</a:t>
            </a:r>
            <a:r>
              <a:rPr lang="en-GB" dirty="0" smtClean="0">
                <a:latin typeface="Arial"/>
                <a:cs typeface="Arial"/>
              </a:rPr>
              <a:t> (Model selection)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endParaRPr lang="en-GB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Further help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Andy Field’s book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 smtClean="0">
                <a:latin typeface="Arial"/>
                <a:cs typeface="Arial"/>
              </a:rPr>
              <a:t>Rblogger</a:t>
            </a:r>
            <a:endParaRPr lang="en-GB" dirty="0" smtClean="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 smtClean="0">
                <a:latin typeface="Arial"/>
                <a:cs typeface="Arial"/>
              </a:rPr>
              <a:t>Stackoverflow</a:t>
            </a:r>
            <a:endParaRPr lang="en-GB" dirty="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Google (our best friend!!)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Ask a friend</a:t>
            </a:r>
          </a:p>
        </p:txBody>
      </p:sp>
      <p:pic>
        <p:nvPicPr>
          <p:cNvPr id="3" name="Picture 2" descr="happy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86" y="1905157"/>
            <a:ext cx="3240426" cy="3886972"/>
          </a:xfrm>
          <a:prstGeom prst="rect">
            <a:avLst/>
          </a:prstGeom>
        </p:spPr>
      </p:pic>
      <p:pic>
        <p:nvPicPr>
          <p:cNvPr id="6" name="Picture 5" descr="cat-meme-ahh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43" y="2336203"/>
            <a:ext cx="3195649" cy="3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8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materials here: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1093" y="3934300"/>
            <a:ext cx="5858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Install the ggplot2 and psych packages if you haven’t already</a:t>
            </a:r>
          </a:p>
          <a:p>
            <a:pPr algn="ctr"/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&gt; 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install.packages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ggplot2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) 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9239" y="2658070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https://</a:t>
            </a:r>
            <a:r>
              <a:rPr lang="en-US" dirty="0" err="1">
                <a:solidFill>
                  <a:srgbClr val="3366FF"/>
                </a:solidFill>
              </a:rPr>
              <a:t>github.com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 err="1">
                <a:solidFill>
                  <a:srgbClr val="3366FF"/>
                </a:solidFill>
              </a:rPr>
              <a:t>ClareSutherland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 err="1">
                <a:solidFill>
                  <a:srgbClr val="3366FF"/>
                </a:solidFill>
              </a:rPr>
              <a:t>BasicR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4114" y="5265874"/>
            <a:ext cx="623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Check you can open R_workshop2.R script if you haven</a:t>
            </a:r>
            <a:r>
              <a:rPr lang="fr-FR" dirty="0" smtClean="0">
                <a:latin typeface="Calibri"/>
                <a:cs typeface="Calibri"/>
              </a:rPr>
              <a:t>’</a:t>
            </a:r>
            <a:r>
              <a:rPr lang="en-US" dirty="0" smtClean="0">
                <a:latin typeface="Calibri"/>
                <a:cs typeface="Calibri"/>
              </a:rPr>
              <a:t>t already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12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2072" cy="4525963"/>
          </a:xfrm>
        </p:spPr>
        <p:txBody>
          <a:bodyPr/>
          <a:lstStyle/>
          <a:p>
            <a:r>
              <a:rPr lang="en-US" dirty="0" smtClean="0"/>
              <a:t>Last session we learnt about typing in R in the console, running scripts and opening some data</a:t>
            </a:r>
          </a:p>
          <a:p>
            <a:endParaRPr lang="en-US" dirty="0"/>
          </a:p>
          <a:p>
            <a:r>
              <a:rPr lang="en-US" dirty="0" smtClean="0"/>
              <a:t>Some common fixes to R issues:</a:t>
            </a:r>
          </a:p>
          <a:p>
            <a:pPr>
              <a:buFontTx/>
              <a:buChar char="-"/>
            </a:pPr>
            <a:r>
              <a:rPr lang="en-US" sz="1600" dirty="0" smtClean="0"/>
              <a:t>double check your spelling and spacing is identical to what’s on screen</a:t>
            </a:r>
          </a:p>
          <a:p>
            <a:pPr>
              <a:buFontTx/>
              <a:buChar char="-"/>
            </a:pPr>
            <a:r>
              <a:rPr lang="en-US" sz="1600" dirty="0" smtClean="0"/>
              <a:t>if there are “ [ or ( marks, you need two sets i.e. make sure you close the brackets</a:t>
            </a:r>
          </a:p>
          <a:p>
            <a:pPr>
              <a:buFontTx/>
              <a:buChar char="-"/>
            </a:pPr>
            <a:r>
              <a:rPr lang="en-US" sz="1600" dirty="0" smtClean="0"/>
              <a:t>if the </a:t>
            </a:r>
            <a:r>
              <a:rPr lang="en-US" sz="1600" dirty="0" err="1" smtClean="0"/>
              <a:t>RStudio</a:t>
            </a:r>
            <a:r>
              <a:rPr lang="en-US" sz="1600" dirty="0" smtClean="0"/>
              <a:t> console pane shows a red button, it’s still running - either stop it or wait before writing </a:t>
            </a:r>
            <a:r>
              <a:rPr lang="en-US" sz="1600" dirty="0" smtClean="0"/>
              <a:t>more (you </a:t>
            </a:r>
            <a:r>
              <a:rPr lang="en-US" sz="1600" dirty="0" smtClean="0"/>
              <a:t>need to see the &gt; symbol in the console </a:t>
            </a:r>
            <a:r>
              <a:rPr lang="en-US" sz="1600" dirty="0" smtClean="0"/>
              <a:t>to write </a:t>
            </a:r>
            <a:r>
              <a:rPr lang="en-US" sz="1600" dirty="0" smtClean="0"/>
              <a:t>new </a:t>
            </a:r>
            <a:r>
              <a:rPr lang="en-US" sz="1600" dirty="0" smtClean="0"/>
              <a:t>code)</a:t>
            </a:r>
            <a:endParaRPr lang="en-US" sz="1600" dirty="0" smtClean="0"/>
          </a:p>
          <a:p>
            <a:pPr>
              <a:buFontTx/>
              <a:buChar char="-"/>
            </a:pPr>
            <a:r>
              <a:rPr lang="en-US" sz="1600" dirty="0" smtClean="0"/>
              <a:t>check data appears in the Environment tab of </a:t>
            </a:r>
            <a:r>
              <a:rPr lang="en-US" sz="1600" dirty="0" err="1" smtClean="0"/>
              <a:t>RStudio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View(data) will open it up so you can look at it</a:t>
            </a:r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 smtClean="0"/>
          </a:p>
          <a:p>
            <a:r>
              <a:rPr lang="en-US" dirty="0" smtClean="0"/>
              <a:t>Half an hour extra at the end for troubleshooting</a:t>
            </a:r>
          </a:p>
          <a:p>
            <a:pPr>
              <a:buFontTx/>
              <a:buChar char="-"/>
            </a:pPr>
            <a:endParaRPr lang="en-US" sz="1400" dirty="0"/>
          </a:p>
          <a:p>
            <a:pPr>
              <a:buFontTx/>
              <a:buChar char="-"/>
            </a:pPr>
            <a:endParaRPr lang="en-US" sz="1400" dirty="0" smtClean="0"/>
          </a:p>
          <a:p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>
              <a:buFontTx/>
              <a:buChar char="-"/>
            </a:pPr>
            <a:endParaRPr lang="en-US" sz="1400" dirty="0"/>
          </a:p>
          <a:p>
            <a:pPr>
              <a:buFontTx/>
              <a:buChar char="-"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352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What will we </a:t>
            </a:r>
            <a:r>
              <a:rPr lang="en-GB" b="1" dirty="0" smtClean="0">
                <a:solidFill>
                  <a:srgbClr val="000000"/>
                </a:solidFill>
              </a:rPr>
              <a:t>cover today? </a:t>
            </a:r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63" y="1691782"/>
            <a:ext cx="8229600" cy="394465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/>
              <a:t>Descriptives</a:t>
            </a:r>
          </a:p>
          <a:p>
            <a:pPr marL="0" indent="0">
              <a:buNone/>
            </a:pPr>
            <a:endParaRPr lang="en-GB" sz="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800" dirty="0" smtClean="0">
                <a:solidFill>
                  <a:srgbClr val="000000"/>
                </a:solidFill>
              </a:rPr>
              <a:t>Analyses</a:t>
            </a:r>
            <a:endParaRPr lang="en-GB" sz="22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GB" sz="2200" dirty="0" smtClean="0"/>
              <a:t>Comparing means</a:t>
            </a:r>
          </a:p>
          <a:p>
            <a:pPr>
              <a:buFont typeface="Arial"/>
              <a:buChar char="•"/>
            </a:pPr>
            <a:r>
              <a:rPr lang="en-GB" sz="2200" dirty="0" smtClean="0"/>
              <a:t>Correlation</a:t>
            </a:r>
          </a:p>
          <a:p>
            <a:pPr>
              <a:buFont typeface="Arial"/>
              <a:buChar char="•"/>
            </a:pPr>
            <a:endParaRPr lang="en-GB" sz="500" dirty="0" smtClean="0"/>
          </a:p>
          <a:p>
            <a:pPr marL="0" indent="0">
              <a:buNone/>
            </a:pPr>
            <a:r>
              <a:rPr lang="en-GB" sz="2800" dirty="0"/>
              <a:t>Data </a:t>
            </a:r>
            <a:r>
              <a:rPr lang="en-GB" sz="2800" dirty="0" smtClean="0"/>
              <a:t>visualization</a:t>
            </a:r>
          </a:p>
          <a:p>
            <a:r>
              <a:rPr lang="en-GB" sz="2000" dirty="0" smtClean="0"/>
              <a:t>Boxplot</a:t>
            </a:r>
          </a:p>
          <a:p>
            <a:r>
              <a:rPr lang="en-GB" sz="2000" dirty="0" smtClean="0"/>
              <a:t>Scatterplot</a:t>
            </a:r>
          </a:p>
          <a:p>
            <a:endParaRPr lang="en-GB" sz="500" dirty="0"/>
          </a:p>
          <a:p>
            <a:pPr marL="0" indent="0">
              <a:buNone/>
            </a:pPr>
            <a:r>
              <a:rPr lang="en-GB" sz="2800" dirty="0" smtClean="0"/>
              <a:t>Advanced script organization</a:t>
            </a:r>
          </a:p>
          <a:p>
            <a:pPr lvl="0"/>
            <a:r>
              <a:rPr lang="en-GB" sz="2000" dirty="0" err="1" smtClean="0"/>
              <a:t>RMarkdown</a:t>
            </a:r>
            <a:endParaRPr lang="en-GB" sz="2000" dirty="0" smtClean="0"/>
          </a:p>
          <a:p>
            <a:pPr marL="0" indent="0">
              <a:buNone/>
            </a:pPr>
            <a:endParaRPr lang="en-GB" sz="2200" dirty="0" smtClean="0"/>
          </a:p>
        </p:txBody>
      </p:sp>
      <p:pic>
        <p:nvPicPr>
          <p:cNvPr id="4" name="Picture 3" descr="cat-meme-ahh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07" y="1979929"/>
            <a:ext cx="3195649" cy="3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5282"/>
            <a:ext cx="8229600" cy="1143000"/>
          </a:xfrm>
        </p:spPr>
        <p:txBody>
          <a:bodyPr/>
          <a:lstStyle/>
          <a:p>
            <a:r>
              <a:rPr lang="en-US" dirty="0" smtClean="0"/>
              <a:t>Duck </a:t>
            </a:r>
            <a:r>
              <a:rPr lang="en-US" dirty="0" err="1" smtClean="0"/>
              <a:t>categorisation</a:t>
            </a:r>
            <a:r>
              <a:rPr lang="en-US" dirty="0" smtClean="0"/>
              <a:t> continued</a:t>
            </a:r>
            <a:r>
              <a:rPr lang="is-IS" dirty="0" smtClean="0"/>
              <a:t>…...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748423" y="1849628"/>
            <a:ext cx="3421293" cy="4500000"/>
            <a:chOff x="-4245379" y="153888"/>
            <a:chExt cx="521404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245379" y="153888"/>
              <a:ext cx="5214043" cy="6858000"/>
            </a:xfrm>
            <a:prstGeom prst="rect">
              <a:avLst/>
            </a:prstGeom>
          </p:spPr>
        </p:pic>
        <p:pic>
          <p:nvPicPr>
            <p:cNvPr id="13" name="Picture 12" descr="duckl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35814" y="1811547"/>
              <a:ext cx="2868470" cy="372639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1074869" y="1811547"/>
              <a:ext cx="1856232" cy="3715744"/>
            </a:xfrm>
            <a:prstGeom prst="rect">
              <a:avLst/>
            </a:prstGeom>
            <a:solidFill>
              <a:srgbClr val="003F7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Helvetica" charset="0"/>
                  <a:ea typeface="Helvetica" charset="0"/>
                  <a:cs typeface="Helvetica" charset="0"/>
                </a:rPr>
                <a:t>World-changing findings</a:t>
              </a:r>
            </a:p>
            <a:p>
              <a:pPr algn="ctr"/>
              <a:endParaRPr lang="en-US" sz="12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r>
                <a:rPr lang="en-US" sz="1200" b="1" dirty="0" smtClean="0">
                  <a:latin typeface="Helvetica" charset="0"/>
                  <a:ea typeface="Helvetica" charset="0"/>
                  <a:cs typeface="Helvetica" charset="0"/>
                </a:rPr>
                <a:t>Researchers discover how people </a:t>
              </a:r>
              <a:r>
                <a:rPr lang="en-US" sz="1200" b="1" dirty="0" err="1" smtClean="0">
                  <a:latin typeface="Helvetica" charset="0"/>
                  <a:ea typeface="Helvetica" charset="0"/>
                  <a:cs typeface="Helvetica" charset="0"/>
                </a:rPr>
                <a:t>categorise</a:t>
              </a:r>
              <a:r>
                <a:rPr lang="en-US" sz="1200" b="1" dirty="0" smtClean="0">
                  <a:latin typeface="Helvetica" charset="0"/>
                  <a:ea typeface="Helvetica" charset="0"/>
                  <a:cs typeface="Helvetica" charset="0"/>
                </a:rPr>
                <a:t> ducks!</a:t>
              </a:r>
              <a:endParaRPr lang="en-US" sz="12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290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Starting setup 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7" y="1575110"/>
            <a:ext cx="7607811" cy="160320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7" y="1526436"/>
            <a:ext cx="76078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 smtClean="0">
                <a:solidFill>
                  <a:srgbClr val="0432FF"/>
                </a:solidFill>
                <a:latin typeface="Monaco"/>
                <a:cs typeface="Monaco"/>
              </a:rPr>
              <a:t>setwd</a:t>
            </a: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("PUT 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YOUR FILEPATH </a:t>
            </a: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HERE")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 smtClean="0">
                <a:solidFill>
                  <a:srgbClr val="0432FF"/>
                </a:solidFill>
                <a:latin typeface="Monaco"/>
                <a:cs typeface="Monaco"/>
              </a:rPr>
              <a:t>list.files</a:t>
            </a: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library(ggplot2)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library(psych)</a:t>
            </a:r>
          </a:p>
          <a:p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336" y="3590523"/>
            <a:ext cx="77541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From session 1: you can use </a:t>
            </a:r>
            <a:r>
              <a:rPr lang="en-US" sz="2400" dirty="0" err="1" smtClean="0"/>
              <a:t>file.choose</a:t>
            </a:r>
            <a:r>
              <a:rPr lang="en-US" sz="2400" dirty="0" smtClean="0"/>
              <a:t> to find the directory your data file is in</a:t>
            </a:r>
          </a:p>
          <a:p>
            <a:pPr marL="285750" indent="-285750">
              <a:buFont typeface="Arial" charset="0"/>
              <a:buChar char="•"/>
            </a:pPr>
            <a:endParaRPr lang="en-US" sz="5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list.files</a:t>
            </a:r>
            <a:r>
              <a:rPr lang="en-US" sz="2400" dirty="0" smtClean="0"/>
              <a:t> displays the files in your working directory. A good way to check whether you have entered the correct working directory </a:t>
            </a:r>
          </a:p>
          <a:p>
            <a:pPr marL="285750" indent="-285750">
              <a:buFont typeface="Arial" charset="0"/>
              <a:buChar char="•"/>
            </a:pPr>
            <a:endParaRPr lang="en-US" sz="5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From session </a:t>
            </a:r>
            <a:r>
              <a:rPr lang="en-US" sz="2400" dirty="0" smtClean="0"/>
              <a:t>1: library loads the script you need for your analysis (like opening a book)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96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2018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Load data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7" y="1952793"/>
            <a:ext cx="7607811" cy="119045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7" y="1952793"/>
            <a:ext cx="760781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read.csv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DuckGroups.csv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", header = TRUE,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na.strings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 "") 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str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1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7" y="3288146"/>
            <a:ext cx="7754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From session 1: arrow &lt;- creates an object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na.strings</a:t>
            </a:r>
            <a:r>
              <a:rPr lang="en-US" sz="2400" dirty="0" smtClean="0"/>
              <a:t> identifies the missing/non-applicable values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s</a:t>
            </a:r>
            <a:r>
              <a:rPr lang="en-US" sz="2400" dirty="0" err="1" smtClean="0"/>
              <a:t>tr</a:t>
            </a:r>
            <a:r>
              <a:rPr lang="en-US" sz="2400" dirty="0" smtClean="0"/>
              <a:t> provides information about the variables (names/numbers and if they are factors)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01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329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Descriptive Stats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6" y="1780604"/>
            <a:ext cx="7607811" cy="169975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6" y="1868882"/>
            <a:ext cx="76078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describe(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mat = TRUE)</a:t>
            </a:r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3988361"/>
            <a:ext cx="7754112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describeBy</a:t>
            </a:r>
            <a:r>
              <a:rPr lang="en-US" sz="2400" dirty="0" smtClean="0"/>
              <a:t> allows you to compute the </a:t>
            </a:r>
            <a:r>
              <a:rPr lang="en-US" sz="2400" dirty="0" err="1" smtClean="0"/>
              <a:t>descriptives</a:t>
            </a:r>
            <a:r>
              <a:rPr lang="en-US" sz="2400" dirty="0" smtClean="0"/>
              <a:t> for individual groups in a between-subject variable</a:t>
            </a:r>
          </a:p>
          <a:p>
            <a:endParaRPr lang="en-US" sz="2400" dirty="0" smtClean="0"/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2400" dirty="0" smtClean="0"/>
              <a:t>mat function set to TRUE lets you organize your descriptive statistics in a matrix format - easier if you want to export your results as a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4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329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Descriptive Stats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6" y="1780604"/>
            <a:ext cx="7607811" cy="1561971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6" y="1868882"/>
            <a:ext cx="76078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describe(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mat = TRUE)</a:t>
            </a:r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3480361"/>
            <a:ext cx="775411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Test yourself!!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!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Write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code to generate the descriptive statistics for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Phobiascore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by Group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194" y="5428353"/>
            <a:ext cx="7607811" cy="1053060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6" y="5472719"/>
            <a:ext cx="7607811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mat = TRUE)</a:t>
            </a:r>
            <a:endParaRPr lang="en-US" sz="1500" dirty="0" smtClean="0">
              <a:solidFill>
                <a:srgbClr val="0432F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9168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C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CCD.thmx</Template>
  <TotalTime>2536</TotalTime>
  <Words>1050</Words>
  <Application>Microsoft Macintosh PowerPoint</Application>
  <PresentationFormat>On-screen Show (4:3)</PresentationFormat>
  <Paragraphs>169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CCD</vt:lpstr>
      <vt:lpstr> R – Data analysis and graphing</vt:lpstr>
      <vt:lpstr>Download the materials here:</vt:lpstr>
      <vt:lpstr>Refresher</vt:lpstr>
      <vt:lpstr>What will we cover today? </vt:lpstr>
      <vt:lpstr>Duck categorisation continued…...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Rounding up</vt:lpstr>
      <vt:lpstr>Useful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PsychoPy part 1</dc:title>
  <dc:creator>Clare Sutherland</dc:creator>
  <cp:lastModifiedBy>Clare Sutherland</cp:lastModifiedBy>
  <cp:revision>1513</cp:revision>
  <dcterms:created xsi:type="dcterms:W3CDTF">2016-11-15T11:20:14Z</dcterms:created>
  <dcterms:modified xsi:type="dcterms:W3CDTF">2018-05-09T02:55:10Z</dcterms:modified>
</cp:coreProperties>
</file>